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509" autoAdjust="0"/>
    <p:restoredTop sz="94660"/>
  </p:normalViewPr>
  <p:slideViewPr>
    <p:cSldViewPr snapToGrid="0">
      <p:cViewPr varScale="1">
        <p:scale>
          <a:sx n="68" d="100"/>
          <a:sy n="68" d="100"/>
        </p:scale>
        <p:origin x="345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4A8F9-EA9A-445D-8852-9647E9AA97F2}" type="datetimeFigureOut">
              <a:rPr kumimoji="1" lang="ja-JP" altLang="en-US" smtClean="0"/>
              <a:t>2024/7/3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2CEB9-D3FB-4AB4-9FAD-4F5721261B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3977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4A8F9-EA9A-445D-8852-9647E9AA97F2}" type="datetimeFigureOut">
              <a:rPr kumimoji="1" lang="ja-JP" altLang="en-US" smtClean="0"/>
              <a:t>2024/7/3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2CEB9-D3FB-4AB4-9FAD-4F5721261B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2387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4A8F9-EA9A-445D-8852-9647E9AA97F2}" type="datetimeFigureOut">
              <a:rPr kumimoji="1" lang="ja-JP" altLang="en-US" smtClean="0"/>
              <a:t>2024/7/3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2CEB9-D3FB-4AB4-9FAD-4F5721261B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3051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4A8F9-EA9A-445D-8852-9647E9AA97F2}" type="datetimeFigureOut">
              <a:rPr kumimoji="1" lang="ja-JP" altLang="en-US" smtClean="0"/>
              <a:t>2024/7/3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2CEB9-D3FB-4AB4-9FAD-4F5721261B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9106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4A8F9-EA9A-445D-8852-9647E9AA97F2}" type="datetimeFigureOut">
              <a:rPr kumimoji="1" lang="ja-JP" altLang="en-US" smtClean="0"/>
              <a:t>2024/7/3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2CEB9-D3FB-4AB4-9FAD-4F5721261B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2006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4A8F9-EA9A-445D-8852-9647E9AA97F2}" type="datetimeFigureOut">
              <a:rPr kumimoji="1" lang="ja-JP" altLang="en-US" smtClean="0"/>
              <a:t>2024/7/3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2CEB9-D3FB-4AB4-9FAD-4F5721261B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2891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4A8F9-EA9A-445D-8852-9647E9AA97F2}" type="datetimeFigureOut">
              <a:rPr kumimoji="1" lang="ja-JP" altLang="en-US" smtClean="0"/>
              <a:t>2024/7/3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2CEB9-D3FB-4AB4-9FAD-4F5721261B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1903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4A8F9-EA9A-445D-8852-9647E9AA97F2}" type="datetimeFigureOut">
              <a:rPr kumimoji="1" lang="ja-JP" altLang="en-US" smtClean="0"/>
              <a:t>2024/7/3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2CEB9-D3FB-4AB4-9FAD-4F5721261B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7367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4A8F9-EA9A-445D-8852-9647E9AA97F2}" type="datetimeFigureOut">
              <a:rPr kumimoji="1" lang="ja-JP" altLang="en-US" smtClean="0"/>
              <a:t>2024/7/3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2CEB9-D3FB-4AB4-9FAD-4F5721261B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2878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4A8F9-EA9A-445D-8852-9647E9AA97F2}" type="datetimeFigureOut">
              <a:rPr kumimoji="1" lang="ja-JP" altLang="en-US" smtClean="0"/>
              <a:t>2024/7/3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2CEB9-D3FB-4AB4-9FAD-4F5721261B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6373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4A8F9-EA9A-445D-8852-9647E9AA97F2}" type="datetimeFigureOut">
              <a:rPr kumimoji="1" lang="ja-JP" altLang="en-US" smtClean="0"/>
              <a:t>2024/7/3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2CEB9-D3FB-4AB4-9FAD-4F5721261B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6975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44A8F9-EA9A-445D-8852-9647E9AA97F2}" type="datetimeFigureOut">
              <a:rPr kumimoji="1" lang="ja-JP" altLang="en-US" smtClean="0"/>
              <a:t>2024/7/3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72CEB9-D3FB-4AB4-9FAD-4F5721261B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0541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/>
          <p:cNvSpPr txBox="1"/>
          <p:nvPr/>
        </p:nvSpPr>
        <p:spPr>
          <a:xfrm>
            <a:off x="214408" y="143959"/>
            <a:ext cx="7130859" cy="144000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tIns="108000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1050" b="1" spc="100" dirty="0" smtClean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総合計画はだの２０３０プラン後期基本計画</a:t>
            </a:r>
            <a:endParaRPr kumimoji="1" lang="en-US" altLang="ja-JP" sz="1050" b="1" spc="100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1050" b="1" spc="100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</a:t>
            </a:r>
            <a:r>
              <a:rPr kumimoji="1" lang="ja-JP" altLang="en-US" sz="1600" b="1" spc="100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まちづくりワークショップ</a:t>
            </a:r>
            <a:endParaRPr kumimoji="1" lang="en-US" altLang="ja-JP" sz="1600" b="1" spc="100" dirty="0" smtClean="0">
              <a:ln>
                <a:solidFill>
                  <a:schemeClr val="bg1"/>
                </a:solidFill>
              </a:ln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lvl="1">
              <a:lnSpc>
                <a:spcPct val="150000"/>
              </a:lnSpc>
            </a:pPr>
            <a:r>
              <a:rPr kumimoji="1" lang="ja-JP" altLang="en-US" sz="1050" b="1" spc="100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kumimoji="1" lang="ja-JP" altLang="en-US" sz="1050" spc="1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kumimoji="1" lang="ja-JP" altLang="en-US" sz="1050" spc="100" dirty="0" smtClean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</a:t>
            </a:r>
            <a:endParaRPr kumimoji="1" lang="en-US" altLang="ja-JP" sz="1050" spc="100" dirty="0" smtClean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endParaRPr kumimoji="1" lang="ja-JP" altLang="en-US" sz="1600" b="1" spc="100" dirty="0">
              <a:ln>
                <a:solidFill>
                  <a:schemeClr val="bg1"/>
                </a:solidFill>
              </a:ln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pSp>
        <p:nvGrpSpPr>
          <p:cNvPr id="16" name="グループ化 15"/>
          <p:cNvGrpSpPr/>
          <p:nvPr/>
        </p:nvGrpSpPr>
        <p:grpSpPr>
          <a:xfrm>
            <a:off x="388323" y="920062"/>
            <a:ext cx="5390790" cy="582652"/>
            <a:chOff x="296883" y="881962"/>
            <a:chExt cx="5390790" cy="582652"/>
          </a:xfrm>
        </p:grpSpPr>
        <p:sp>
          <p:nvSpPr>
            <p:cNvPr id="2" name="角丸四角形 1"/>
            <p:cNvSpPr/>
            <p:nvPr/>
          </p:nvSpPr>
          <p:spPr>
            <a:xfrm>
              <a:off x="296883" y="881962"/>
              <a:ext cx="507402" cy="576000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050" b="1" dirty="0" smtClean="0">
                  <a:solidFill>
                    <a:schemeClr val="bg1">
                      <a:lumMod val="50000"/>
                    </a:scheme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申込</a:t>
              </a:r>
              <a:endParaRPr kumimoji="1" lang="en-US" altLang="ja-JP" sz="1050" b="1" dirty="0" smtClean="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algn="ctr"/>
              <a:r>
                <a:rPr kumimoji="1" lang="ja-JP" altLang="en-US" sz="1050" b="1" dirty="0">
                  <a:solidFill>
                    <a:schemeClr val="bg1">
                      <a:lumMod val="50000"/>
                    </a:scheme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方法</a:t>
              </a: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804285" y="885672"/>
              <a:ext cx="845103" cy="577081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</p:spPr>
          <p:txBody>
            <a:bodyPr wrap="none" rtlCol="0" anchor="ctr" anchorCtr="0">
              <a:spAutoFit/>
            </a:bodyPr>
            <a:lstStyle/>
            <a:p>
              <a:r>
                <a:rPr kumimoji="1" lang="ja-JP" altLang="en-US" sz="1050" b="1" dirty="0" smtClean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郵送</a:t>
              </a:r>
              <a:endParaRPr kumimoji="1" lang="en-US" altLang="ja-JP" sz="1050" b="1" dirty="0" smtClean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kumimoji="1" lang="ja-JP" altLang="en-US" sz="1050" b="1" dirty="0" smtClean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ファックス</a:t>
              </a:r>
              <a:endParaRPr kumimoji="1" lang="en-US" altLang="ja-JP" sz="1050" b="1" dirty="0" smtClean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kumimoji="1" lang="ja-JP" altLang="en-US" sz="1050" b="1" dirty="0" smtClean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電子メール</a:t>
              </a:r>
              <a:endParaRPr kumimoji="1" lang="en-US" altLang="ja-JP" sz="1050" b="1" dirty="0" smtClean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12" name="テキスト ボックス 11"/>
            <p:cNvSpPr txBox="1"/>
            <p:nvPr/>
          </p:nvSpPr>
          <p:spPr>
            <a:xfrm>
              <a:off x="1649388" y="887533"/>
              <a:ext cx="4038285" cy="577081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</p:spPr>
          <p:txBody>
            <a:bodyPr wrap="none" rtlCol="0" anchor="ctr" anchorCtr="0">
              <a:spAutoFit/>
            </a:bodyPr>
            <a:lstStyle/>
            <a:p>
              <a:r>
                <a:rPr kumimoji="1" lang="ja-JP" altLang="en-US" sz="1050" b="1" spc="100" dirty="0" smtClean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⇒ 〒</a:t>
              </a:r>
              <a:r>
                <a:rPr kumimoji="1" lang="en-US" altLang="ja-JP" sz="1050" b="1" spc="100" dirty="0" smtClean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257-8501</a:t>
              </a:r>
              <a:r>
                <a:rPr kumimoji="1" lang="ja-JP" altLang="en-US" sz="1050" b="1" spc="100" dirty="0" smtClean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秦野市役所本庁舎</a:t>
              </a:r>
              <a:r>
                <a:rPr kumimoji="1" lang="en-US" altLang="ja-JP" sz="1050" b="1" spc="100" dirty="0" smtClean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5</a:t>
              </a:r>
              <a:r>
                <a:rPr kumimoji="1" lang="ja-JP" altLang="en-US" sz="1050" b="1" spc="100" dirty="0" smtClean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階 総合政策課宛て</a:t>
              </a:r>
              <a:endParaRPr kumimoji="1" lang="en-US" altLang="ja-JP" sz="1050" b="1" spc="1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kumimoji="1" lang="ja-JP" altLang="en-US" sz="1050" b="1" spc="100" dirty="0" smtClean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⇒ </a:t>
              </a:r>
              <a:r>
                <a:rPr kumimoji="1" lang="ja-JP" altLang="en-US" sz="1050" b="1" spc="100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送付先</a:t>
              </a:r>
              <a:r>
                <a:rPr kumimoji="1" lang="ja-JP" altLang="en-US" sz="1050" b="1" spc="100" dirty="0" smtClean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：</a:t>
              </a:r>
              <a:r>
                <a:rPr kumimoji="1" lang="en-US" altLang="ja-JP" sz="1050" b="1" spc="100" dirty="0" smtClean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0463-84-5235</a:t>
              </a:r>
              <a:endParaRPr kumimoji="1" lang="en-US" altLang="ja-JP" sz="1050" b="1" spc="1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kumimoji="1" lang="ja-JP" altLang="en-US" sz="1050" b="1" spc="100" dirty="0" smtClean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⇒ </a:t>
              </a:r>
              <a:r>
                <a:rPr kumimoji="1" lang="ja-JP" altLang="en-US" sz="1050" b="1" spc="100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送付先</a:t>
              </a:r>
              <a:r>
                <a:rPr kumimoji="1" lang="ja-JP" altLang="en-US" sz="1050" b="1" spc="100" dirty="0" smtClean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：</a:t>
              </a:r>
              <a:r>
                <a:rPr kumimoji="1" lang="en-US" altLang="ja-JP" sz="1050" b="1" spc="100" dirty="0" smtClean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seisaku@city.hadano.kanagawa.jp</a:t>
              </a:r>
              <a:endParaRPr kumimoji="1" lang="en-US" altLang="ja-JP" sz="1050" b="1" spc="1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grpSp>
        <p:nvGrpSpPr>
          <p:cNvPr id="17" name="グループ化 16"/>
          <p:cNvGrpSpPr/>
          <p:nvPr/>
        </p:nvGrpSpPr>
        <p:grpSpPr>
          <a:xfrm>
            <a:off x="5135449" y="242274"/>
            <a:ext cx="2124000" cy="610232"/>
            <a:chOff x="5193869" y="186394"/>
            <a:chExt cx="2124000" cy="610232"/>
          </a:xfrm>
        </p:grpSpPr>
        <p:sp>
          <p:nvSpPr>
            <p:cNvPr id="13" name="テキスト ボックス 12"/>
            <p:cNvSpPr txBox="1"/>
            <p:nvPr/>
          </p:nvSpPr>
          <p:spPr>
            <a:xfrm>
              <a:off x="5647369" y="186394"/>
              <a:ext cx="1217000" cy="286232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</p:spPr>
          <p:txBody>
            <a:bodyPr wrap="none" rtlCol="0" anchor="ctr" anchorCtr="0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kumimoji="1" lang="en-US" altLang="ja-JP" sz="1050" b="1" dirty="0" smtClean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― </a:t>
              </a:r>
              <a:r>
                <a:rPr kumimoji="1" lang="ja-JP" altLang="en-US" sz="1050" b="1" dirty="0" smtClean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参加申込書 </a:t>
              </a:r>
              <a:r>
                <a:rPr kumimoji="1" lang="en-US" altLang="ja-JP" sz="1050" b="1" dirty="0" smtClean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―</a:t>
              </a:r>
            </a:p>
          </p:txBody>
        </p:sp>
        <p:sp>
          <p:nvSpPr>
            <p:cNvPr id="14" name="角丸四角形 13"/>
            <p:cNvSpPr/>
            <p:nvPr/>
          </p:nvSpPr>
          <p:spPr>
            <a:xfrm>
              <a:off x="5193869" y="472626"/>
              <a:ext cx="2124000" cy="3240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36000" bIns="54000" rtlCol="0" anchor="ctr"/>
            <a:lstStyle/>
            <a:p>
              <a:pPr algn="ctr"/>
              <a:r>
                <a:rPr kumimoji="1" lang="ja-JP" altLang="en-US" sz="1050" b="1" dirty="0" smtClean="0">
                  <a:solidFill>
                    <a:schemeClr val="bg1">
                      <a:lumMod val="50000"/>
                    </a:scheme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申込期限 </a:t>
              </a:r>
              <a:r>
                <a:rPr kumimoji="1" lang="ja-JP" altLang="en-US" sz="1050" b="1" smtClean="0">
                  <a:solidFill>
                    <a:schemeClr val="bg1">
                      <a:lumMod val="50000"/>
                    </a:scheme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： ８月１日（木）</a:t>
              </a:r>
              <a:r>
                <a:rPr kumimoji="1" lang="ja-JP" altLang="en-US" sz="1050" b="1" dirty="0" smtClean="0">
                  <a:solidFill>
                    <a:schemeClr val="bg1">
                      <a:lumMod val="50000"/>
                    </a:scheme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（必着）</a:t>
              </a:r>
              <a:endParaRPr kumimoji="1" lang="en-US" altLang="ja-JP" sz="1050" b="1" dirty="0" smtClean="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sp>
        <p:nvSpPr>
          <p:cNvPr id="27" name="テキスト ボックス 26"/>
          <p:cNvSpPr txBox="1"/>
          <p:nvPr/>
        </p:nvSpPr>
        <p:spPr>
          <a:xfrm>
            <a:off x="214408" y="1625988"/>
            <a:ext cx="33874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p"/>
            </a:pPr>
            <a:r>
              <a:rPr kumimoji="1" lang="ja-JP" altLang="en-US" sz="1200" b="1" u="sng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参加する日程の希望順位を記入してください</a:t>
            </a:r>
            <a:endParaRPr kumimoji="1" lang="ja-JP" altLang="en-US" sz="1200" b="1" u="sng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28" name="表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4811529"/>
              </p:ext>
            </p:extLst>
          </p:nvPr>
        </p:nvGraphicFramePr>
        <p:xfrm>
          <a:off x="388323" y="1954406"/>
          <a:ext cx="5984198" cy="11658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32218">
                  <a:extLst>
                    <a:ext uri="{9D8B030D-6E8A-4147-A177-3AD203B41FA5}">
                      <a16:colId xmlns:a16="http://schemas.microsoft.com/office/drawing/2014/main" val="1219697108"/>
                    </a:ext>
                  </a:extLst>
                </a:gridCol>
                <a:gridCol w="2880000">
                  <a:extLst>
                    <a:ext uri="{9D8B030D-6E8A-4147-A177-3AD203B41FA5}">
                      <a16:colId xmlns:a16="http://schemas.microsoft.com/office/drawing/2014/main" val="1695278329"/>
                    </a:ext>
                  </a:extLst>
                </a:gridCol>
                <a:gridCol w="1871980">
                  <a:extLst>
                    <a:ext uri="{9D8B030D-6E8A-4147-A177-3AD203B41FA5}">
                      <a16:colId xmlns:a16="http://schemas.microsoft.com/office/drawing/2014/main" val="2320789090"/>
                    </a:ext>
                  </a:extLst>
                </a:gridCol>
              </a:tblGrid>
              <a:tr h="24847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 smtClean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開催方法</a:t>
                      </a:r>
                      <a:endParaRPr kumimoji="1" lang="ja-JP" altLang="en-US" sz="1050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 smtClean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開催日時</a:t>
                      </a:r>
                      <a:endParaRPr kumimoji="1" lang="ja-JP" altLang="en-US" sz="1050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 smtClean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希望順位（１～３を記入）</a:t>
                      </a:r>
                      <a:endParaRPr kumimoji="1" lang="ja-JP" altLang="en-US" sz="1050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7700508"/>
                  </a:ext>
                </a:extLst>
              </a:tr>
              <a:tr h="248471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 smtClean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対面</a:t>
                      </a:r>
                      <a:endParaRPr kumimoji="1" lang="en-US" altLang="ja-JP" sz="1050" b="1" dirty="0" smtClean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800" b="1" dirty="0" smtClean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（秦野市役所教育庁舎）</a:t>
                      </a:r>
                      <a:endParaRPr kumimoji="1" lang="ja-JP" altLang="en-US" sz="800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50" b="1" dirty="0" smtClean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８月２４日（土）　午後</a:t>
                      </a:r>
                      <a:r>
                        <a:rPr kumimoji="1" lang="en-US" altLang="ja-JP" sz="1050" b="1" dirty="0" smtClean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</a:t>
                      </a:r>
                      <a:r>
                        <a:rPr kumimoji="1" lang="ja-JP" altLang="en-US" sz="1050" b="1" dirty="0" smtClean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時から</a:t>
                      </a:r>
                      <a:r>
                        <a:rPr kumimoji="1" lang="en-US" altLang="ja-JP" sz="1050" b="1" dirty="0" smtClean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4</a:t>
                      </a:r>
                      <a:r>
                        <a:rPr kumimoji="1" lang="ja-JP" altLang="en-US" sz="1050" b="1" dirty="0" smtClean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時</a:t>
                      </a:r>
                      <a:r>
                        <a:rPr kumimoji="1" lang="en-US" altLang="ja-JP" sz="1050" b="1" dirty="0" smtClean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30</a:t>
                      </a:r>
                      <a:r>
                        <a:rPr kumimoji="1" lang="ja-JP" altLang="en-US" sz="1050" b="1" dirty="0" smtClean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分</a:t>
                      </a:r>
                      <a:endParaRPr kumimoji="1" lang="ja-JP" altLang="en-US" sz="105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4728798"/>
                  </a:ext>
                </a:extLst>
              </a:tr>
              <a:tr h="248471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50" b="1" dirty="0" smtClean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８月２５日（日）　午前１０時から午後０時３０分</a:t>
                      </a:r>
                      <a:endParaRPr kumimoji="1" lang="ja-JP" altLang="en-US" sz="105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8515865"/>
                  </a:ext>
                </a:extLst>
              </a:tr>
              <a:tr h="40658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 smtClean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オンライン</a:t>
                      </a:r>
                      <a:endParaRPr kumimoji="1" lang="en-US" altLang="ja-JP" sz="1050" b="1" dirty="0" smtClean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050" b="1" dirty="0" smtClean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（Ｚｏｏｍ）</a:t>
                      </a:r>
                      <a:endParaRPr kumimoji="1" lang="ja-JP" altLang="en-US" sz="1050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50" b="1" dirty="0" smtClean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８月２９日（木）　午後６時３０分から９時</a:t>
                      </a:r>
                      <a:endParaRPr kumimoji="1" lang="ja-JP" altLang="en-US" sz="105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902751"/>
                  </a:ext>
                </a:extLst>
              </a:tr>
            </a:tbl>
          </a:graphicData>
        </a:graphic>
      </p:graphicFrame>
      <p:sp>
        <p:nvSpPr>
          <p:cNvPr id="33" name="テキスト ボックス 32"/>
          <p:cNvSpPr txBox="1"/>
          <p:nvPr/>
        </p:nvSpPr>
        <p:spPr>
          <a:xfrm>
            <a:off x="388323" y="3120266"/>
            <a:ext cx="6308137" cy="6255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10000"/>
              </a:lnSpc>
            </a:pPr>
            <a:r>
              <a:rPr kumimoji="1" lang="en-US" altLang="ja-JP" sz="1050" b="1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sz="1050" b="1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kumimoji="1" lang="ja-JP" altLang="en-US" sz="1050" u="sng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参加を希望する日程が１つ又は２つの場合は、それ以外の回答欄を「空欄」としてください。</a:t>
            </a:r>
            <a:endParaRPr kumimoji="1" lang="en-US" altLang="ja-JP" sz="1050" u="sng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10000"/>
              </a:lnSpc>
            </a:pPr>
            <a:r>
              <a:rPr kumimoji="1" lang="en-US" altLang="ja-JP" sz="105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sz="105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各回の参加希望者数に応じて、可能な限り多くの方に参加いただけるよう、調整させていただきます。</a:t>
            </a:r>
          </a:p>
          <a:p>
            <a:pPr>
              <a:lnSpc>
                <a:spcPct val="110000"/>
              </a:lnSpc>
            </a:pPr>
            <a:r>
              <a:rPr kumimoji="1" lang="en-US" altLang="ja-JP" sz="105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sz="105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参加いただく日程は、参加決定通知（８月上旬発送予定）でお知らせします。</a:t>
            </a:r>
            <a:endParaRPr kumimoji="1" lang="ja-JP" altLang="en-US" sz="105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210973" y="3774569"/>
            <a:ext cx="7167347" cy="2772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p"/>
            </a:pPr>
            <a:r>
              <a:rPr kumimoji="1" lang="ja-JP" altLang="en-US" sz="1200" b="1" u="sng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ご参加いただく方の情報を記入してください</a:t>
            </a:r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（オンライン参加希望の方は「メール」を必ず記入してください）</a:t>
            </a:r>
          </a:p>
          <a:p>
            <a:pPr marL="171450" indent="-171450">
              <a:buFont typeface="Wingdings" panose="05000000000000000000" pitchFamily="2" charset="2"/>
              <a:buChar char="p"/>
            </a:pPr>
            <a:endParaRPr kumimoji="1" lang="ja-JP" altLang="en-US" sz="1200" b="1" u="sng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35" name="表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4095629"/>
              </p:ext>
            </p:extLst>
          </p:nvPr>
        </p:nvGraphicFramePr>
        <p:xfrm>
          <a:off x="384888" y="4112528"/>
          <a:ext cx="6930002" cy="194465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08367">
                  <a:extLst>
                    <a:ext uri="{9D8B030D-6E8A-4147-A177-3AD203B41FA5}">
                      <a16:colId xmlns:a16="http://schemas.microsoft.com/office/drawing/2014/main" val="1219697108"/>
                    </a:ext>
                  </a:extLst>
                </a:gridCol>
                <a:gridCol w="2246610">
                  <a:extLst>
                    <a:ext uri="{9D8B030D-6E8A-4147-A177-3AD203B41FA5}">
                      <a16:colId xmlns:a16="http://schemas.microsoft.com/office/drawing/2014/main" val="1695278329"/>
                    </a:ext>
                  </a:extLst>
                </a:gridCol>
                <a:gridCol w="608330">
                  <a:extLst>
                    <a:ext uri="{9D8B030D-6E8A-4147-A177-3AD203B41FA5}">
                      <a16:colId xmlns:a16="http://schemas.microsoft.com/office/drawing/2014/main" val="2320789090"/>
                    </a:ext>
                  </a:extLst>
                </a:gridCol>
                <a:gridCol w="1067484">
                  <a:extLst>
                    <a:ext uri="{9D8B030D-6E8A-4147-A177-3AD203B41FA5}">
                      <a16:colId xmlns:a16="http://schemas.microsoft.com/office/drawing/2014/main" val="2331947062"/>
                    </a:ext>
                  </a:extLst>
                </a:gridCol>
                <a:gridCol w="872197">
                  <a:extLst>
                    <a:ext uri="{9D8B030D-6E8A-4147-A177-3AD203B41FA5}">
                      <a16:colId xmlns:a16="http://schemas.microsoft.com/office/drawing/2014/main" val="4006771154"/>
                    </a:ext>
                  </a:extLst>
                </a:gridCol>
                <a:gridCol w="1227014">
                  <a:extLst>
                    <a:ext uri="{9D8B030D-6E8A-4147-A177-3AD203B41FA5}">
                      <a16:colId xmlns:a16="http://schemas.microsoft.com/office/drawing/2014/main" val="3090765629"/>
                    </a:ext>
                  </a:extLst>
                </a:gridCol>
              </a:tblGrid>
              <a:tr h="24685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 smtClean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ふりがな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endParaRPr kumimoji="1" lang="ja-JP" altLang="en-US" sz="105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5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5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 smtClean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性別</a:t>
                      </a:r>
                      <a:endParaRPr kumimoji="1" lang="ja-JP" altLang="en-US" sz="1050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kumimoji="1" lang="ja-JP" altLang="en-US" sz="105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7700508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 smtClean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名前</a:t>
                      </a:r>
                      <a:endParaRPr kumimoji="1" lang="ja-JP" altLang="en-US" sz="1050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 gridSpan="3">
                  <a:txBody>
                    <a:bodyPr/>
                    <a:lstStyle/>
                    <a:p>
                      <a:pPr algn="l"/>
                      <a:endParaRPr kumimoji="1" lang="ja-JP" altLang="en-US" sz="105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algn="ctr"/>
                      <a:endParaRPr kumimoji="1" lang="ja-JP" altLang="en-US" sz="105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05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vl="0" algn="ctr"/>
                      <a:endParaRPr kumimoji="1" lang="ja-JP" altLang="en-US" sz="1050" b="0" kern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472879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algn="ctr"/>
                      <a:endParaRPr kumimoji="1" lang="ja-JP" altLang="en-US" sz="105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 smtClean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年齢</a:t>
                      </a:r>
                      <a:endParaRPr kumimoji="1" lang="ja-JP" altLang="en-US" sz="1050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kumimoji="1" lang="ja-JP" altLang="en-US" sz="1050" b="0" kern="1200" baseline="0" dirty="0" smtClean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　　　　　　　　　　</a:t>
                      </a:r>
                      <a:r>
                        <a:rPr kumimoji="1" lang="ja-JP" altLang="en-US" sz="1050" b="0" kern="1200" dirty="0" smtClean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歳</a:t>
                      </a:r>
                      <a:endParaRPr kumimoji="1" lang="ja-JP" altLang="en-US" sz="1050" b="0" kern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76334508"/>
                  </a:ext>
                </a:extLst>
              </a:tr>
              <a:tr h="42279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 smtClean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住所</a:t>
                      </a:r>
                      <a:endParaRPr kumimoji="1" lang="ja-JP" altLang="en-US" sz="1050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l"/>
                      <a:endParaRPr kumimoji="1" lang="ja-JP" altLang="en-US" sz="80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5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5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5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902751"/>
                  </a:ext>
                </a:extLst>
              </a:tr>
              <a:tr h="39027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 smtClean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電話番号</a:t>
                      </a:r>
                      <a:endParaRPr kumimoji="1" lang="ja-JP" altLang="en-US" sz="1050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5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 smtClean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メール</a:t>
                      </a:r>
                      <a:endParaRPr kumimoji="1" lang="ja-JP" altLang="en-US" sz="1050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/>
                      <a:endParaRPr kumimoji="1" lang="ja-JP" altLang="en-US" sz="105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5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5985622"/>
                  </a:ext>
                </a:extLst>
              </a:tr>
              <a:tr h="278771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 smtClean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職業</a:t>
                      </a:r>
                      <a:endParaRPr kumimoji="1" lang="en-US" altLang="ja-JP" sz="1050" b="1" dirty="0" smtClean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700" b="1" dirty="0" smtClean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該当するものに</a:t>
                      </a:r>
                      <a:r>
                        <a:rPr kumimoji="1" lang="ja-JP" altLang="en-US" sz="700" b="1" dirty="0" err="1" smtClean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〇</a:t>
                      </a:r>
                      <a:endParaRPr kumimoji="1" lang="ja-JP" altLang="en-US" sz="600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l"/>
                      <a:r>
                        <a:rPr kumimoji="1" lang="ja-JP" altLang="en-US" sz="1050" b="0" dirty="0" smtClean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会社員　　　　　公務員　　　　　自営業・自由業　　　　　農林業　　　　　家事専業（主婦・主夫）</a:t>
                      </a:r>
                      <a:endParaRPr kumimoji="1" lang="ja-JP" altLang="en-US" sz="105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5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5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5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6104330"/>
                  </a:ext>
                </a:extLst>
              </a:tr>
              <a:tr h="27877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l"/>
                      <a:r>
                        <a:rPr kumimoji="1" lang="ja-JP" altLang="en-US" sz="1050" b="0" dirty="0" smtClean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高校生　　　　　大学生　　　　　パート・アルバイト　　　　　無職　　　　　その他（　　　　　　　　　　　　　　）</a:t>
                      </a:r>
                      <a:endParaRPr kumimoji="1" lang="ja-JP" altLang="en-US" sz="105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620385"/>
                  </a:ext>
                </a:extLst>
              </a:tr>
            </a:tbl>
          </a:graphicData>
        </a:graphic>
      </p:graphicFrame>
      <p:sp>
        <p:nvSpPr>
          <p:cNvPr id="36" name="テキスト ボックス 35"/>
          <p:cNvSpPr txBox="1"/>
          <p:nvPr/>
        </p:nvSpPr>
        <p:spPr>
          <a:xfrm>
            <a:off x="214408" y="6180882"/>
            <a:ext cx="734526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p"/>
            </a:pPr>
            <a:r>
              <a:rPr kumimoji="1" lang="ja-JP" altLang="en-US" sz="1200" b="1" u="sng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「</a:t>
            </a:r>
            <a:r>
              <a:rPr kumimoji="1" lang="ja-JP" altLang="en-US" sz="1200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トピック</a:t>
            </a:r>
            <a:r>
              <a:rPr kumimoji="1" lang="ja-JP" altLang="en-US" sz="1200" b="1" u="sng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」のうち、特に関心のある</a:t>
            </a:r>
            <a:r>
              <a:rPr kumimoji="1" lang="ja-JP" altLang="en-US" sz="1200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トピック</a:t>
            </a:r>
            <a:r>
              <a:rPr kumimoji="1" lang="ja-JP" altLang="en-US" sz="1200" b="1" u="sng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を２つまで選択してください（関心のある順に「１」「２」を記入）</a:t>
            </a:r>
            <a:endParaRPr kumimoji="1" lang="ja-JP" altLang="en-US" sz="1200" b="1" u="sng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37" name="表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6066218"/>
              </p:ext>
            </p:extLst>
          </p:nvPr>
        </p:nvGraphicFramePr>
        <p:xfrm>
          <a:off x="388323" y="6516028"/>
          <a:ext cx="5616000" cy="12573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492000">
                  <a:extLst>
                    <a:ext uri="{9D8B030D-6E8A-4147-A177-3AD203B41FA5}">
                      <a16:colId xmlns:a16="http://schemas.microsoft.com/office/drawing/2014/main" val="1695278329"/>
                    </a:ext>
                  </a:extLst>
                </a:gridCol>
                <a:gridCol w="2124000">
                  <a:extLst>
                    <a:ext uri="{9D8B030D-6E8A-4147-A177-3AD203B41FA5}">
                      <a16:colId xmlns:a16="http://schemas.microsoft.com/office/drawing/2014/main" val="2320789090"/>
                    </a:ext>
                  </a:extLst>
                </a:gridCol>
              </a:tblGrid>
              <a:tr h="2448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 smtClean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トピック</a:t>
                      </a:r>
                      <a:endParaRPr kumimoji="1" lang="ja-JP" altLang="en-US" sz="1050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 smtClean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関心のある順番（</a:t>
                      </a:r>
                      <a:r>
                        <a:rPr kumimoji="1" lang="en-US" altLang="ja-JP" sz="1050" b="1" dirty="0" smtClean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</a:t>
                      </a:r>
                      <a:r>
                        <a:rPr kumimoji="1" lang="ja-JP" altLang="en-US" sz="1050" b="1" dirty="0" smtClean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又は２を記入）</a:t>
                      </a:r>
                      <a:endParaRPr kumimoji="1" lang="ja-JP" altLang="en-US" sz="1050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7700508"/>
                  </a:ext>
                </a:extLst>
              </a:tr>
              <a:tr h="2448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50" b="1" dirty="0" smtClean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健康 ・</a:t>
                      </a:r>
                      <a:r>
                        <a:rPr kumimoji="1" lang="ja-JP" altLang="en-US" sz="1050" b="1" baseline="0" dirty="0" smtClean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 </a:t>
                      </a:r>
                      <a:r>
                        <a:rPr kumimoji="1" lang="ja-JP" altLang="en-US" sz="1050" b="1" dirty="0" smtClean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福祉 ・子育て</a:t>
                      </a:r>
                      <a:endParaRPr kumimoji="1" lang="ja-JP" altLang="en-US" sz="105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4728798"/>
                  </a:ext>
                </a:extLst>
              </a:tr>
              <a:tr h="2448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50" b="1" dirty="0" smtClean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教育 ・ 文化 ・ スポーツ</a:t>
                      </a:r>
                      <a:endParaRPr kumimoji="1" lang="ja-JP" altLang="en-US" sz="105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8515865"/>
                  </a:ext>
                </a:extLst>
              </a:tr>
              <a:tr h="2448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50" b="1" dirty="0" smtClean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環境 ・ 農林業 ・ 安全安心 ・ 上下水道</a:t>
                      </a:r>
                      <a:endParaRPr kumimoji="1" lang="ja-JP" altLang="en-US" sz="105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902751"/>
                  </a:ext>
                </a:extLst>
              </a:tr>
              <a:tr h="2448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50" b="1" dirty="0" smtClean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にぎわい ・ 活力（都市基盤・観光・商工業・住環境）</a:t>
                      </a:r>
                      <a:endParaRPr kumimoji="1" lang="ja-JP" altLang="en-US" sz="105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096556"/>
                  </a:ext>
                </a:extLst>
              </a:tr>
            </a:tbl>
          </a:graphicData>
        </a:graphic>
      </p:graphicFrame>
      <p:sp>
        <p:nvSpPr>
          <p:cNvPr id="38" name="テキスト ボックス 37"/>
          <p:cNvSpPr txBox="1"/>
          <p:nvPr/>
        </p:nvSpPr>
        <p:spPr>
          <a:xfrm>
            <a:off x="384888" y="7773328"/>
            <a:ext cx="4283545" cy="2700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10000"/>
              </a:lnSpc>
            </a:pPr>
            <a:r>
              <a:rPr kumimoji="1" lang="en-US" altLang="ja-JP" sz="105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sz="105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この回答は、ワークショップにおけるグループ分けの参考とします。</a:t>
            </a:r>
            <a:endParaRPr kumimoji="1" lang="en-US" altLang="ja-JP" sz="105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210973" y="8054718"/>
            <a:ext cx="477406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p"/>
            </a:pPr>
            <a:r>
              <a:rPr kumimoji="1" lang="ja-JP" altLang="en-US" sz="1200" b="1" u="sng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一時保育（無料）の希望（生後６か月から未就学の乳幼児を対象）</a:t>
            </a:r>
            <a:endParaRPr kumimoji="1" lang="ja-JP" altLang="en-US" sz="1200" b="1" u="sng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40" name="表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7007574"/>
              </p:ext>
            </p:extLst>
          </p:nvPr>
        </p:nvGraphicFramePr>
        <p:xfrm>
          <a:off x="381453" y="8402341"/>
          <a:ext cx="2838681" cy="7543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17893">
                  <a:extLst>
                    <a:ext uri="{9D8B030D-6E8A-4147-A177-3AD203B41FA5}">
                      <a16:colId xmlns:a16="http://schemas.microsoft.com/office/drawing/2014/main" val="1219697108"/>
                    </a:ext>
                  </a:extLst>
                </a:gridCol>
                <a:gridCol w="1920788">
                  <a:extLst>
                    <a:ext uri="{9D8B030D-6E8A-4147-A177-3AD203B41FA5}">
                      <a16:colId xmlns:a16="http://schemas.microsoft.com/office/drawing/2014/main" val="1695278329"/>
                    </a:ext>
                  </a:extLst>
                </a:gridCol>
              </a:tblGrid>
              <a:tr h="75438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 smtClean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一時保育</a:t>
                      </a:r>
                      <a:endParaRPr kumimoji="1" lang="en-US" altLang="ja-JP" sz="1050" b="1" dirty="0" smtClean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700" b="1" dirty="0" smtClean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希望する場合に</a:t>
                      </a:r>
                      <a:r>
                        <a:rPr kumimoji="1" lang="ja-JP" altLang="en-US" sz="700" b="1" dirty="0" err="1" smtClean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〇</a:t>
                      </a:r>
                      <a:endParaRPr kumimoji="1" lang="ja-JP" altLang="en-US" sz="70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希望する</a:t>
                      </a:r>
                      <a:endParaRPr kumimoji="1" lang="ja-JP" altLang="en-US" sz="105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4728798"/>
                  </a:ext>
                </a:extLst>
              </a:tr>
            </a:tbl>
          </a:graphicData>
        </a:graphic>
      </p:graphicFrame>
      <p:sp>
        <p:nvSpPr>
          <p:cNvPr id="41" name="右矢印 40"/>
          <p:cNvSpPr/>
          <p:nvPr/>
        </p:nvSpPr>
        <p:spPr>
          <a:xfrm>
            <a:off x="3364042" y="8730784"/>
            <a:ext cx="420703" cy="348954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42" name="表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3512697"/>
              </p:ext>
            </p:extLst>
          </p:nvPr>
        </p:nvGraphicFramePr>
        <p:xfrm>
          <a:off x="3924192" y="8402341"/>
          <a:ext cx="2033019" cy="7543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24255">
                  <a:extLst>
                    <a:ext uri="{9D8B030D-6E8A-4147-A177-3AD203B41FA5}">
                      <a16:colId xmlns:a16="http://schemas.microsoft.com/office/drawing/2014/main" val="2320789090"/>
                    </a:ext>
                  </a:extLst>
                </a:gridCol>
                <a:gridCol w="1008764">
                  <a:extLst>
                    <a:ext uri="{9D8B030D-6E8A-4147-A177-3AD203B41FA5}">
                      <a16:colId xmlns:a16="http://schemas.microsoft.com/office/drawing/2014/main" val="511641449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 smtClean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希望する人数</a:t>
                      </a:r>
                      <a:endParaRPr kumimoji="1" lang="ja-JP" altLang="en-US" sz="105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050" dirty="0" smtClean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　　　　　人</a:t>
                      </a:r>
                      <a:endParaRPr kumimoji="1" lang="ja-JP" altLang="en-US" sz="105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4728798"/>
                  </a:ext>
                </a:extLst>
              </a:tr>
              <a:tr h="216000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 smtClean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お子様の年齢</a:t>
                      </a:r>
                      <a:endParaRPr kumimoji="1" lang="ja-JP" altLang="en-US" sz="105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050" dirty="0" smtClean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歳</a:t>
                      </a:r>
                      <a:endParaRPr kumimoji="1" lang="ja-JP" altLang="en-US" sz="105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8515865"/>
                  </a:ext>
                </a:extLst>
              </a:tr>
              <a:tr h="21600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05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050" dirty="0" smtClean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歳</a:t>
                      </a:r>
                      <a:endParaRPr kumimoji="1" lang="ja-JP" altLang="en-US" sz="105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0318984"/>
                  </a:ext>
                </a:extLst>
              </a:tr>
            </a:tbl>
          </a:graphicData>
        </a:graphic>
      </p:graphicFrame>
      <p:sp>
        <p:nvSpPr>
          <p:cNvPr id="43" name="テキスト ボックス 42"/>
          <p:cNvSpPr txBox="1"/>
          <p:nvPr/>
        </p:nvSpPr>
        <p:spPr>
          <a:xfrm>
            <a:off x="388323" y="9149101"/>
            <a:ext cx="4139275" cy="2700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10000"/>
              </a:lnSpc>
            </a:pPr>
            <a:r>
              <a:rPr kumimoji="1" lang="en-US" altLang="ja-JP" sz="105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sz="105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一時保育は、対面形式回（</a:t>
            </a:r>
            <a:r>
              <a:rPr kumimoji="1" lang="en-US" altLang="ja-JP" sz="105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8</a:t>
            </a:r>
            <a:r>
              <a:rPr kumimoji="1" lang="ja-JP" altLang="en-US" sz="105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</a:t>
            </a:r>
            <a:r>
              <a:rPr kumimoji="1" lang="en-US" altLang="ja-JP" sz="105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24</a:t>
            </a:r>
            <a:r>
              <a:rPr kumimoji="1" lang="ja-JP" altLang="en-US" sz="105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日及び</a:t>
            </a:r>
            <a:r>
              <a:rPr kumimoji="1" lang="en-US" altLang="ja-JP" sz="105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25</a:t>
            </a:r>
            <a:r>
              <a:rPr kumimoji="1" lang="ja-JP" altLang="en-US" sz="105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日）のみ実施します。</a:t>
            </a:r>
            <a:endParaRPr kumimoji="1" lang="en-US" altLang="ja-JP" sz="105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210973" y="9420552"/>
            <a:ext cx="642836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p"/>
            </a:pPr>
            <a:r>
              <a:rPr kumimoji="1" lang="ja-JP" altLang="en-US" sz="1200" b="1" u="sng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配慮希望事項</a:t>
            </a:r>
            <a:r>
              <a:rPr kumimoji="1" lang="ja-JP" altLang="en-US" sz="11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（障がいのある方で参加に当たり配慮が必要な</a:t>
            </a:r>
            <a:r>
              <a:rPr kumimoji="1" lang="ja-JP" altLang="en-US" sz="11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場合は</a:t>
            </a:r>
            <a:r>
              <a:rPr kumimoji="1" lang="ja-JP" altLang="en-US" sz="11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、内容を記入してください）</a:t>
            </a:r>
            <a:endParaRPr kumimoji="1" lang="ja-JP" altLang="en-US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45" name="表 4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4868273"/>
              </p:ext>
            </p:extLst>
          </p:nvPr>
        </p:nvGraphicFramePr>
        <p:xfrm>
          <a:off x="388323" y="9753630"/>
          <a:ext cx="6926567" cy="648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26567">
                  <a:extLst>
                    <a:ext uri="{9D8B030D-6E8A-4147-A177-3AD203B41FA5}">
                      <a16:colId xmlns:a16="http://schemas.microsoft.com/office/drawing/2014/main" val="1219697108"/>
                    </a:ext>
                  </a:extLst>
                </a:gridCol>
              </a:tblGrid>
              <a:tr h="648000">
                <a:tc>
                  <a:txBody>
                    <a:bodyPr/>
                    <a:lstStyle/>
                    <a:p>
                      <a:pPr algn="ctr"/>
                      <a:endParaRPr kumimoji="1" lang="ja-JP" altLang="en-US" sz="70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047287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69748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791</TotalTime>
  <Words>518</Words>
  <Application>Microsoft Office PowerPoint</Application>
  <PresentationFormat>ユーザー設定</PresentationFormat>
  <Paragraphs>59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BIZ UDPゴシック</vt:lpstr>
      <vt:lpstr>游ゴシック</vt:lpstr>
      <vt:lpstr>游ゴシック Light</vt:lpstr>
      <vt:lpstr>Arial</vt:lpstr>
      <vt:lpstr>Calibri</vt:lpstr>
      <vt:lpstr>Calibri Light</vt:lpstr>
      <vt:lpstr>Wingdings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Windows ユーザー</dc:creator>
  <cp:lastModifiedBy>Windows ユーザー</cp:lastModifiedBy>
  <cp:revision>174</cp:revision>
  <cp:lastPrinted>2024-06-11T11:37:23Z</cp:lastPrinted>
  <dcterms:created xsi:type="dcterms:W3CDTF">2024-06-07T06:24:19Z</dcterms:created>
  <dcterms:modified xsi:type="dcterms:W3CDTF">2024-07-03T08:42:59Z</dcterms:modified>
</cp:coreProperties>
</file>